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8"/>
  </p:notesMasterIdLst>
  <p:handoutMasterIdLst>
    <p:handoutMasterId r:id="rId9"/>
  </p:handoutMasterIdLst>
  <p:sldIdLst>
    <p:sldId id="258" r:id="rId6"/>
    <p:sldId id="269" r:id="rId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68" d="100"/>
          <a:sy n="68" d="100"/>
        </p:scale>
        <p:origin x="180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9/17/2021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9/17/2021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400" b="1" dirty="0">
                <a:solidFill>
                  <a:srgbClr val="00B0F0"/>
                </a:solidFill>
              </a:rPr>
              <a:t>Sub-activity 1.1.1.1: </a:t>
            </a:r>
            <a:r>
              <a:rPr lang="en-US" sz="1400" b="1" dirty="0"/>
              <a:t>Validation of drought-tolerant maize (DT) hybrids under on-farm conditions in central Tanzania: Targeted deliverables and status on achievements.  B. Jumbo</a:t>
            </a:r>
          </a:p>
          <a:p>
            <a:endParaRPr lang="en-US" dirty="0"/>
          </a:p>
        </p:txBody>
      </p:sp>
      <p:graphicFrame>
        <p:nvGraphicFramePr>
          <p:cNvPr id="3" name="Table 2">
            <a:extLst>
              <a:ext uri="{FF2B5EF4-FFF2-40B4-BE49-F238E27FC236}">
                <a16:creationId xmlns:a16="http://schemas.microsoft.com/office/drawing/2014/main" id="{AACFBD0A-C295-456A-B182-95F67DDAD31B}"/>
              </a:ext>
            </a:extLst>
          </p:cNvPr>
          <p:cNvGraphicFramePr>
            <a:graphicFrameLocks noGrp="1"/>
          </p:cNvGraphicFramePr>
          <p:nvPr>
            <p:extLst>
              <p:ext uri="{D42A27DB-BD31-4B8C-83A1-F6EECF244321}">
                <p14:modId xmlns:p14="http://schemas.microsoft.com/office/powerpoint/2010/main" val="3066630841"/>
              </p:ext>
            </p:extLst>
          </p:nvPr>
        </p:nvGraphicFramePr>
        <p:xfrm>
          <a:off x="538089" y="1802314"/>
          <a:ext cx="8261984" cy="4901082"/>
        </p:xfrm>
        <a:graphic>
          <a:graphicData uri="http://schemas.openxmlformats.org/drawingml/2006/table">
            <a:tbl>
              <a:tblPr firstRow="1" firstCol="1" bandRow="1"/>
              <a:tblGrid>
                <a:gridCol w="2048773">
                  <a:extLst>
                    <a:ext uri="{9D8B030D-6E8A-4147-A177-3AD203B41FA5}">
                      <a16:colId xmlns:a16="http://schemas.microsoft.com/office/drawing/2014/main" val="4182645312"/>
                    </a:ext>
                  </a:extLst>
                </a:gridCol>
                <a:gridCol w="2619068">
                  <a:extLst>
                    <a:ext uri="{9D8B030D-6E8A-4147-A177-3AD203B41FA5}">
                      <a16:colId xmlns:a16="http://schemas.microsoft.com/office/drawing/2014/main" val="2339597442"/>
                    </a:ext>
                  </a:extLst>
                </a:gridCol>
                <a:gridCol w="3594143">
                  <a:extLst>
                    <a:ext uri="{9D8B030D-6E8A-4147-A177-3AD203B41FA5}">
                      <a16:colId xmlns:a16="http://schemas.microsoft.com/office/drawing/2014/main" val="3495791748"/>
                    </a:ext>
                  </a:extLst>
                </a:gridCol>
              </a:tblGrid>
              <a:tr h="512773">
                <a:tc>
                  <a:txBody>
                    <a:bodyPr/>
                    <a:lstStyle/>
                    <a:p>
                      <a:pP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Status (March 2021) </a:t>
                      </a:r>
                      <a:r>
                        <a:rPr lang="en-GB" sz="1100" b="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Or the latest presented on the earlier status dates.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Status (August 2021)</a:t>
                      </a:r>
                      <a:r>
                        <a:rPr lang="en-GB"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&amp; means of verification where applicable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1684592"/>
                  </a:ext>
                </a:extLst>
              </a:tr>
              <a:tr h="339296">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Manuscript on the new DT hybrids</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Target submission date is June 30, 2021.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Draft manuscripts are available under review, feedback has been slow from other contributing authors. Suggesting that we just move forward to submit by October 30, 2021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1573801"/>
                  </a:ext>
                </a:extLst>
              </a:tr>
              <a:tr h="512773">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Manuscript on maize value chain analysis study (2019 activity)</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Target submission date is June 30, 2021.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The manuscript was shared for review with our AR Economist, Julius after we also received comments from other contributors. We are working on it  address the comments and will be shared with Julius by 18 September. We target to submit the manuscript by 30 October, 2021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1719874"/>
                  </a:ext>
                </a:extLst>
              </a:tr>
              <a:tr h="339296">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Manuscript on QPM (from previous AR research)</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Target submission date is June 30, 2021.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Draft manuscripts are available under review, feedback has been slow from other contributing authors. Suggesting that we just move forward to submit by October 30, 2021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061567"/>
                  </a:ext>
                </a:extLst>
              </a:tr>
              <a:tr h="512773">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Superior DT hybrids suitable for farm-level production confirmed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Reported within the institutional report to IITA of 2020</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3284615"/>
                  </a:ext>
                </a:extLst>
              </a:tr>
              <a:tr h="686248">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Community participation enhanced &amp; knowledge about best DT hybrids increased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Cancelled. Farmer participation in large groups were not allowed due to COVID-19</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086775"/>
                  </a:ext>
                </a:extLst>
              </a:tr>
              <a:tr h="512773">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Hybrids with high biomass identified as a potential fodder source</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Reported within the institutional report to IITA of 2020.</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9357216"/>
                  </a:ext>
                </a:extLst>
              </a:tr>
              <a:tr h="512773">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Hybrids with high nutrition value identified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Lab analyses were not completed in time.</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Progress on this activity was affected by Covid-19 restrictions, we will coordinate with </a:t>
                      </a:r>
                      <a:r>
                        <a:rPr lang="en-US" sz="11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Mr</a:t>
                      </a:r>
                      <a:r>
                        <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Swai</a:t>
                      </a:r>
                      <a:r>
                        <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to check the condition of the samples if they are still good for analysis so that we can arrange for analysis in October, 2021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9667119"/>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400" b="1" dirty="0">
                <a:solidFill>
                  <a:srgbClr val="00B0F0"/>
                </a:solidFill>
              </a:rPr>
              <a:t>Sub-activity 1.1.1.1: </a:t>
            </a:r>
            <a:r>
              <a:rPr lang="en-US" sz="1400" b="1" dirty="0"/>
              <a:t>Validation of drought-tolerant maize (DT) hybrids under on-farm conditions in central Tanzania: Targeted deliverables and status on achievements.  B. </a:t>
            </a:r>
            <a:r>
              <a:rPr lang="en-US" sz="1400" b="1" dirty="0" err="1"/>
              <a:t>Jumbo.Continued</a:t>
            </a:r>
            <a:endParaRPr lang="en-US" sz="1400" b="1" dirty="0"/>
          </a:p>
          <a:p>
            <a:endParaRPr lang="en-US" dirty="0"/>
          </a:p>
        </p:txBody>
      </p:sp>
      <p:graphicFrame>
        <p:nvGraphicFramePr>
          <p:cNvPr id="4" name="Table 3">
            <a:extLst>
              <a:ext uri="{FF2B5EF4-FFF2-40B4-BE49-F238E27FC236}">
                <a16:creationId xmlns:a16="http://schemas.microsoft.com/office/drawing/2014/main" id="{99139148-D3C5-4865-AE30-F84E4BEB2DF8}"/>
              </a:ext>
            </a:extLst>
          </p:cNvPr>
          <p:cNvGraphicFramePr>
            <a:graphicFrameLocks noGrp="1"/>
          </p:cNvGraphicFramePr>
          <p:nvPr>
            <p:extLst>
              <p:ext uri="{D42A27DB-BD31-4B8C-83A1-F6EECF244321}">
                <p14:modId xmlns:p14="http://schemas.microsoft.com/office/powerpoint/2010/main" val="3894387023"/>
              </p:ext>
            </p:extLst>
          </p:nvPr>
        </p:nvGraphicFramePr>
        <p:xfrm>
          <a:off x="645415" y="1905000"/>
          <a:ext cx="7965185" cy="4631457"/>
        </p:xfrm>
        <a:graphic>
          <a:graphicData uri="http://schemas.openxmlformats.org/drawingml/2006/table">
            <a:tbl>
              <a:tblPr firstRow="1" firstCol="1" bandRow="1"/>
              <a:tblGrid>
                <a:gridCol w="1975174">
                  <a:extLst>
                    <a:ext uri="{9D8B030D-6E8A-4147-A177-3AD203B41FA5}">
                      <a16:colId xmlns:a16="http://schemas.microsoft.com/office/drawing/2014/main" val="4182645312"/>
                    </a:ext>
                  </a:extLst>
                </a:gridCol>
                <a:gridCol w="2524982">
                  <a:extLst>
                    <a:ext uri="{9D8B030D-6E8A-4147-A177-3AD203B41FA5}">
                      <a16:colId xmlns:a16="http://schemas.microsoft.com/office/drawing/2014/main" val="2339597442"/>
                    </a:ext>
                  </a:extLst>
                </a:gridCol>
                <a:gridCol w="3465029">
                  <a:extLst>
                    <a:ext uri="{9D8B030D-6E8A-4147-A177-3AD203B41FA5}">
                      <a16:colId xmlns:a16="http://schemas.microsoft.com/office/drawing/2014/main" val="3495791748"/>
                    </a:ext>
                  </a:extLst>
                </a:gridCol>
              </a:tblGrid>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Status (March 2021) </a:t>
                      </a:r>
                      <a:r>
                        <a:rPr lang="en-GB" sz="1200" b="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Or the latest presented on the earlier status dates.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(August 2021)</a:t>
                      </a:r>
                      <a:r>
                        <a:rPr lang="en-GB"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&amp; means of verification where applicable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1684592"/>
                  </a:ext>
                </a:extLst>
              </a:tr>
              <a:tr h="3392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Data uploaded on to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DataVerse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are working with Daniel to upload the data. We had some challenges regarding the format of the data. Daniel has provided sample to follow to organize the data as done in the sample. We are working on the data and target to upload by September 30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9165925"/>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err="1">
                          <a:effectLst/>
                          <a:latin typeface="Calibri" panose="020F0502020204030204" pitchFamily="34" charset="0"/>
                          <a:ea typeface="Calibri" panose="020F0502020204030204" pitchFamily="34" charset="0"/>
                          <a:cs typeface="Times New Roman" panose="02020603050405020304" pitchFamily="18" charset="0"/>
                        </a:rPr>
                        <a:t>FtF</a:t>
                      </a:r>
                      <a:r>
                        <a:rPr lang="en-GB" sz="1200" dirty="0">
                          <a:effectLst/>
                          <a:latin typeface="Calibri" panose="020F0502020204030204" pitchFamily="34" charset="0"/>
                          <a:ea typeface="Calibri" panose="020F0502020204030204" pitchFamily="34" charset="0"/>
                          <a:cs typeface="Times New Roman" panose="02020603050405020304" pitchFamily="18" charset="0"/>
                        </a:rPr>
                        <a:t> indicators data submitted to M&amp;E/IFPRI for upload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Last year we worked with the M&amp;E team on </a:t>
                      </a:r>
                      <a:r>
                        <a:rPr lang="en-US" sz="1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FtF</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indicators and data was provided for uploading</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9696550"/>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List new deliverables planned after above submission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28600" indent="-228600">
                        <a:lnSpc>
                          <a:spcPct val="107000"/>
                        </a:lnSpc>
                        <a:spcAft>
                          <a:spcPts val="800"/>
                        </a:spcAft>
                        <a:buAutoNum type="arabicPeriod"/>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plan to develop information material (brochures, leaflets) on new QPM and DT hybrids</a:t>
                      </a:r>
                    </a:p>
                    <a:p>
                      <a:pPr marL="228600" indent="-228600">
                        <a:lnSpc>
                          <a:spcPct val="107000"/>
                        </a:lnSpc>
                        <a:spcAft>
                          <a:spcPts val="800"/>
                        </a:spcAft>
                        <a:buAutoNum type="arabicPeriod"/>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also plan to work with the GIS specialist on historical data to use GIS based models for adaptability mapping and prediction of DT hybrids  in </a:t>
                      </a:r>
                      <a:r>
                        <a:rPr lang="en-US" sz="1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Kongwa</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and </a:t>
                      </a:r>
                      <a:r>
                        <a:rPr lang="en-US" sz="1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Kiteto</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region.</a:t>
                      </a:r>
                    </a:p>
                    <a:p>
                      <a:pPr marL="228600" indent="-228600">
                        <a:lnSpc>
                          <a:spcPct val="107000"/>
                        </a:lnSpc>
                        <a:spcAft>
                          <a:spcPts val="800"/>
                        </a:spcAft>
                        <a:buAutoNum type="arabicPeriod"/>
                      </a:pP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We also plan to use the VC analysis results to follow up on VC enhancement strategy (Activity 4.1.3)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9940379"/>
                  </a:ext>
                </a:extLst>
              </a:tr>
              <a:tr h="339296">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US"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Proposed action for 2021/2022:</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(Should add value to this sub-activity, publishable within the year). </a:t>
                      </a:r>
                      <a:r>
                        <a:rPr lang="en-US" sz="1200" b="1" u="sng"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Please include names of co-researchers</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You should have consulted with them to be sure of their availability.</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Scientists to be involved: Bright Jumbo, Julius Manda (VCA enhancement strategy follow up studies) and Francis (GIS model based studies using historical data)</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24896064"/>
                  </a:ext>
                </a:extLst>
              </a:tr>
            </a:tbl>
          </a:graphicData>
        </a:graphic>
      </p:graphicFrame>
    </p:spTree>
    <p:extLst>
      <p:ext uri="{BB962C8B-B14F-4D97-AF65-F5344CB8AC3E}">
        <p14:creationId xmlns:p14="http://schemas.microsoft.com/office/powerpoint/2010/main" val="488780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5</TotalTime>
  <Words>621</Words>
  <Application>Microsoft Office PowerPoint</Application>
  <PresentationFormat>On-screen Show (4:3)</PresentationFormat>
  <Paragraphs>42</Paragraphs>
  <Slides>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vt:i4>
      </vt:variant>
    </vt:vector>
  </HeadingPairs>
  <TitlesOfParts>
    <vt:vector size="8" baseType="lpstr">
      <vt:lpstr>Arial</vt:lpstr>
      <vt:lpstr>Calibri</vt:lpstr>
      <vt:lpstr>Gill Sans</vt:lpstr>
      <vt:lpstr>Wingdings</vt:lpstr>
      <vt:lpstr>Africa RISING presentation_template</vt:lpstr>
      <vt:lpstr>1_Custom Design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2</cp:revision>
  <cp:lastPrinted>2011-10-06T11:45:23Z</cp:lastPrinted>
  <dcterms:created xsi:type="dcterms:W3CDTF">2020-07-17T08:59:01Z</dcterms:created>
  <dcterms:modified xsi:type="dcterms:W3CDTF">2021-09-17T04:37:29Z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